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74" r:id="rId4"/>
    <p:sldId id="275" r:id="rId5"/>
    <p:sldId id="284" r:id="rId6"/>
    <p:sldId id="276" r:id="rId7"/>
    <p:sldId id="277" r:id="rId8"/>
    <p:sldId id="278" r:id="rId9"/>
    <p:sldId id="279" r:id="rId10"/>
    <p:sldId id="280" r:id="rId11"/>
    <p:sldId id="281" r:id="rId12"/>
    <p:sldId id="282" r:id="rId13"/>
    <p:sldId id="283"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00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10" autoAdjust="0"/>
  </p:normalViewPr>
  <p:slideViewPr>
    <p:cSldViewPr>
      <p:cViewPr>
        <p:scale>
          <a:sx n="60" d="100"/>
          <a:sy n="60" d="100"/>
        </p:scale>
        <p:origin x="-1350"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B7D71-7E53-4B7F-82BE-4CBC6F36F65F}"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B7C93-02A2-4E20-8CF4-9B86DD40049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FA6C173-0A7E-4017-A94B-D239F46B407E}" type="slidenum">
              <a:rPr lang="en-US"/>
              <a:pPr/>
              <a:t>3</a:t>
            </a:fld>
            <a:endParaRPr lang="en-US"/>
          </a:p>
        </p:txBody>
      </p:sp>
      <p:sp>
        <p:nvSpPr>
          <p:cNvPr id="39939" name="Rectangle 2"/>
          <p:cNvSpPr>
            <a:spLocks noGrp="1" noRot="1" noChangeAspect="1" noChangeArrowheads="1" noTextEdit="1"/>
          </p:cNvSpPr>
          <p:nvPr>
            <p:ph type="sldImg"/>
          </p:nvPr>
        </p:nvSpPr>
        <p:spPr>
          <a:ln w="12700" cap="flat"/>
        </p:spPr>
      </p:sp>
      <p:sp>
        <p:nvSpPr>
          <p:cNvPr id="39940" name="Rectangle 3"/>
          <p:cNvSpPr>
            <a:spLocks noGrp="1" noChangeArrowheads="1"/>
          </p:cNvSpPr>
          <p:nvPr>
            <p:ph type="body" idx="1"/>
          </p:nvPr>
        </p:nvSpPr>
        <p:spPr>
          <a:noFill/>
          <a:ln/>
        </p:spPr>
        <p:txBody>
          <a:bodyPr lIns="92075" tIns="46038" rIns="92075" bIns="46038"/>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2C28EE7-27C5-4290-8D8F-A35D64563226}" type="slidenum">
              <a:rPr lang="en-US"/>
              <a:pPr/>
              <a:t>4</a:t>
            </a:fld>
            <a:endParaRPr lang="en-US"/>
          </a:p>
        </p:txBody>
      </p:sp>
      <p:sp>
        <p:nvSpPr>
          <p:cNvPr id="40963" name="Rectangle 2"/>
          <p:cNvSpPr>
            <a:spLocks noGrp="1" noRot="1" noChangeAspect="1" noChangeArrowheads="1" noTextEdit="1"/>
          </p:cNvSpPr>
          <p:nvPr>
            <p:ph type="sldImg"/>
          </p:nvPr>
        </p:nvSpPr>
        <p:spPr>
          <a:ln w="12700" cap="flat"/>
        </p:spPr>
      </p:sp>
      <p:sp>
        <p:nvSpPr>
          <p:cNvPr id="40964" name="Rectangle 3"/>
          <p:cNvSpPr>
            <a:spLocks noGrp="1" noChangeArrowheads="1"/>
          </p:cNvSpPr>
          <p:nvPr>
            <p:ph type="body" idx="1"/>
          </p:nvPr>
        </p:nvSpPr>
        <p:spPr>
          <a:xfrm>
            <a:off x="914400" y="4343400"/>
            <a:ext cx="5181600" cy="4114800"/>
          </a:xfrm>
          <a:noFill/>
          <a:ln/>
        </p:spPr>
        <p:txBody>
          <a:bodyPr lIns="92075" tIns="46038" rIns="92075" bIns="46038"/>
          <a:lstStyle/>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C58AA4F-0AF3-41BA-A16E-229D408D6D03}" type="slidenum">
              <a:rPr lang="en-US"/>
              <a:pPr/>
              <a:t>7</a:t>
            </a:fld>
            <a:endParaRPr lang="en-US"/>
          </a:p>
        </p:txBody>
      </p:sp>
      <p:sp>
        <p:nvSpPr>
          <p:cNvPr id="41987" name="Rectangle 2"/>
          <p:cNvSpPr>
            <a:spLocks noGrp="1" noRot="1" noChangeAspect="1" noChangeArrowheads="1" noTextEdit="1"/>
          </p:cNvSpPr>
          <p:nvPr>
            <p:ph type="sldImg"/>
          </p:nvPr>
        </p:nvSpPr>
        <p:spPr>
          <a:ln w="12700" cap="flat"/>
        </p:spPr>
      </p:sp>
      <p:sp>
        <p:nvSpPr>
          <p:cNvPr id="41988" name="Rectangle 3"/>
          <p:cNvSpPr>
            <a:spLocks noGrp="1" noChangeArrowheads="1"/>
          </p:cNvSpPr>
          <p:nvPr>
            <p:ph type="body" idx="1"/>
          </p:nvPr>
        </p:nvSpPr>
        <p:spPr>
          <a:noFill/>
          <a:ln/>
        </p:spPr>
        <p:txBody>
          <a:bodyPr lIns="92075" tIns="46038" rIns="92075" bIns="46038"/>
          <a:lstStyle/>
          <a:p>
            <a:pPr algn="ctr"/>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C49234A-4E5D-4916-B992-5E036A04C81C}" type="slidenum">
              <a:rPr lang="en-US"/>
              <a:pPr/>
              <a:t>8</a:t>
            </a:fld>
            <a:endParaRPr lang="en-US"/>
          </a:p>
        </p:txBody>
      </p:sp>
      <p:sp>
        <p:nvSpPr>
          <p:cNvPr id="45059" name="Rectangle 2"/>
          <p:cNvSpPr>
            <a:spLocks noGrp="1" noRot="1" noChangeAspect="1" noChangeArrowheads="1" noTextEdit="1"/>
          </p:cNvSpPr>
          <p:nvPr>
            <p:ph type="sldImg"/>
          </p:nvPr>
        </p:nvSpPr>
        <p:spPr>
          <a:ln w="12700" cap="flat"/>
        </p:spPr>
      </p:sp>
      <p:sp>
        <p:nvSpPr>
          <p:cNvPr id="45060" name="Rectangle 3"/>
          <p:cNvSpPr>
            <a:spLocks noGrp="1" noChangeArrowheads="1"/>
          </p:cNvSpPr>
          <p:nvPr>
            <p:ph type="body" idx="1"/>
          </p:nvPr>
        </p:nvSpPr>
        <p:spPr>
          <a:xfrm>
            <a:off x="914400" y="4267200"/>
            <a:ext cx="5029200" cy="4114800"/>
          </a:xfrm>
          <a:noFill/>
          <a:ln/>
        </p:spPr>
        <p:txBody>
          <a:bodyPr lIns="92075" tIns="46038" rIns="92075" bIns="46038"/>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5.wm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4343400"/>
            <a:ext cx="8305800" cy="1143000"/>
          </a:xfrm>
        </p:spPr>
        <p:txBody>
          <a:bodyPr/>
          <a:lstStyle/>
          <a:p>
            <a:endParaRPr lang="en-US" dirty="0">
              <a:solidFill>
                <a:schemeClr val="bg1"/>
              </a:solidFill>
            </a:endParaRPr>
          </a:p>
        </p:txBody>
      </p:sp>
      <p:sp>
        <p:nvSpPr>
          <p:cNvPr id="2" name="Title 1"/>
          <p:cNvSpPr>
            <a:spLocks noGrp="1"/>
          </p:cNvSpPr>
          <p:nvPr>
            <p:ph type="ctrTitle"/>
          </p:nvPr>
        </p:nvSpPr>
        <p:spPr>
          <a:xfrm>
            <a:off x="457200" y="1295400"/>
            <a:ext cx="8305800" cy="1981200"/>
          </a:xfrm>
        </p:spPr>
        <p:txBody>
          <a:bodyPr/>
          <a:lstStyle/>
          <a:p>
            <a:r>
              <a:rPr lang="en-US" b="1" dirty="0" smtClean="0">
                <a:solidFill>
                  <a:schemeClr val="accent2">
                    <a:lumMod val="75000"/>
                  </a:schemeClr>
                </a:solidFill>
              </a:rPr>
              <a:t>Training Session on</a:t>
            </a:r>
            <a:br>
              <a:rPr lang="en-US" b="1" dirty="0" smtClean="0">
                <a:solidFill>
                  <a:schemeClr val="accent2">
                    <a:lumMod val="75000"/>
                  </a:schemeClr>
                </a:solidFill>
              </a:rPr>
            </a:br>
            <a:r>
              <a:rPr lang="en-US" b="1" dirty="0" smtClean="0">
                <a:solidFill>
                  <a:schemeClr val="accent2">
                    <a:lumMod val="75000"/>
                  </a:schemeClr>
                </a:solidFill>
              </a:rPr>
              <a:t>Essential Features of an Integrated Coastal Zone Planning  and Management</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304800"/>
            <a:ext cx="8229600" cy="1219200"/>
          </a:xfrm>
          <a:prstGeom prst="rect">
            <a:avLst/>
          </a:prstGeom>
          <a:noFill/>
        </p:spPr>
        <p:txBody>
          <a:bodyPr lIns="92075" tIns="46038" rIns="92075" bIns="46038"/>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GIS &amp;</a:t>
            </a:r>
            <a:r>
              <a:rPr kumimoji="0" lang="en-GB" sz="4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ICZM</a:t>
            </a:r>
            <a:endPar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3" name="Rectangle 3"/>
          <p:cNvSpPr txBox="1">
            <a:spLocks noChangeArrowheads="1"/>
          </p:cNvSpPr>
          <p:nvPr/>
        </p:nvSpPr>
        <p:spPr>
          <a:xfrm>
            <a:off x="228600" y="1143000"/>
            <a:ext cx="8686800" cy="4572000"/>
          </a:xfrm>
          <a:prstGeom prst="rect">
            <a:avLst/>
          </a:prstGeom>
          <a:noFill/>
        </p:spPr>
        <p:txBody>
          <a:bodyPr lIns="92075" tIns="46038" rIns="92075" bIns="46038"/>
          <a:lstStyle/>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GIS integrates</a:t>
            </a:r>
            <a:r>
              <a:rPr kumimoji="0" lang="en-GB" sz="2300" b="0" i="0" u="none" strike="noStrike" kern="1200" cap="none" spc="0" normalizeH="0" noProof="0" dirty="0" smtClean="0">
                <a:ln>
                  <a:noFill/>
                </a:ln>
                <a:solidFill>
                  <a:schemeClr val="bg1">
                    <a:lumMod val="95000"/>
                    <a:lumOff val="5000"/>
                  </a:schemeClr>
                </a:solidFill>
                <a:effectLst/>
                <a:uLnTx/>
                <a:uFillTx/>
                <a:latin typeface="+mn-lt"/>
                <a:ea typeface="+mn-ea"/>
                <a:cs typeface="+mn-cs"/>
              </a:rPr>
              <a:t> data from different sources (Ex: social information is overlaid on levels of depleted resources map)</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Data exchange</a:t>
            </a:r>
            <a:r>
              <a:rPr kumimoji="0" lang="en-GB" sz="2300" b="0" i="0" u="none" strike="noStrike" kern="1200" cap="none" spc="0" normalizeH="0" noProof="0" dirty="0" smtClean="0">
                <a:ln>
                  <a:noFill/>
                </a:ln>
                <a:solidFill>
                  <a:schemeClr val="bg1">
                    <a:lumMod val="95000"/>
                    <a:lumOff val="5000"/>
                  </a:schemeClr>
                </a:solidFill>
                <a:effectLst/>
                <a:uLnTx/>
                <a:uFillTx/>
                <a:latin typeface="+mn-lt"/>
                <a:ea typeface="+mn-ea"/>
                <a:cs typeface="+mn-cs"/>
              </a:rPr>
              <a:t> is enhanced</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lang="en-GB" sz="2300" baseline="0" dirty="0" smtClean="0">
              <a:solidFill>
                <a:schemeClr val="bg1">
                  <a:lumMod val="95000"/>
                  <a:lumOff val="5000"/>
                </a:schemeClr>
              </a:solidFill>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en-GB" sz="2300" dirty="0" smtClean="0">
                <a:solidFill>
                  <a:schemeClr val="bg1">
                    <a:lumMod val="95000"/>
                    <a:lumOff val="5000"/>
                  </a:schemeClr>
                </a:solidFill>
              </a:rPr>
              <a:t>Data analysis and presentation is easily carried out</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en-GB" sz="2300" dirty="0" smtClean="0">
                <a:solidFill>
                  <a:schemeClr val="bg1">
                    <a:lumMod val="95000"/>
                    <a:lumOff val="5000"/>
                  </a:schemeClr>
                </a:solidFill>
              </a:rPr>
              <a:t>Modelling, testing and comparing different scenarios is possible</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en-GB" sz="2300" dirty="0" smtClean="0">
                <a:solidFill>
                  <a:schemeClr val="bg1">
                    <a:lumMod val="95000"/>
                    <a:lumOff val="5000"/>
                  </a:schemeClr>
                </a:solidFill>
              </a:rPr>
              <a:t>Large amount of data is may quickly be updated</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en-GB" sz="2300" dirty="0" smtClean="0">
                <a:solidFill>
                  <a:schemeClr val="bg1">
                    <a:lumMod val="95000"/>
                    <a:lumOff val="5000"/>
                  </a:schemeClr>
                </a:solidFill>
              </a:rPr>
              <a:t>Handling/storage of large volume of data</a:t>
            </a: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304800"/>
            <a:ext cx="8229600" cy="1219200"/>
          </a:xfrm>
          <a:prstGeom prst="rect">
            <a:avLst/>
          </a:prstGeom>
          <a:noFill/>
        </p:spPr>
        <p:txBody>
          <a:bodyPr lIns="92075" tIns="46038" rIns="92075" bIns="46038"/>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REMOTE</a:t>
            </a:r>
            <a:r>
              <a:rPr kumimoji="0" lang="en-GB" sz="4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SENSING (RS)</a:t>
            </a:r>
            <a:endPar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3" name="Rectangle 3"/>
          <p:cNvSpPr txBox="1">
            <a:spLocks noChangeArrowheads="1"/>
          </p:cNvSpPr>
          <p:nvPr/>
        </p:nvSpPr>
        <p:spPr>
          <a:xfrm>
            <a:off x="228600" y="1143000"/>
            <a:ext cx="8686800" cy="4572000"/>
          </a:xfrm>
          <a:prstGeom prst="rect">
            <a:avLst/>
          </a:prstGeom>
          <a:noFill/>
        </p:spPr>
        <p:txBody>
          <a:bodyPr lIns="92075" tIns="46038" rIns="92075" bIns="46038"/>
          <a:lstStyle/>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ctr" defTabSz="914400" rtl="0" eaLnBrk="1" fontAlgn="auto" latinLnBrk="0" hangingPunct="1">
              <a:lnSpc>
                <a:spcPct val="100000"/>
              </a:lnSpc>
              <a:spcBef>
                <a:spcPts val="600"/>
              </a:spcBef>
              <a:spcAft>
                <a:spcPts val="0"/>
              </a:spcAft>
              <a:buClr>
                <a:schemeClr val="accent2"/>
              </a:buClr>
              <a:buSzPct val="85000"/>
              <a:tabLst/>
              <a:defRPr/>
            </a:pPr>
            <a:r>
              <a:rPr lang="en-US" sz="2400" dirty="0" smtClean="0">
                <a:solidFill>
                  <a:schemeClr val="bg1">
                    <a:lumMod val="95000"/>
                    <a:lumOff val="5000"/>
                  </a:schemeClr>
                </a:solidFill>
              </a:rPr>
              <a:t>“The science and art of acquiring information about an object, without entering in contact with it, by sensing and recording reflected or emitted energy and processing, analyzing, and applying that information.”</a:t>
            </a:r>
            <a:endParaRPr kumimoji="0" lang="en-GB" sz="2300" b="0" i="0" u="none" strike="noStrike" kern="1200" cap="none" spc="0" normalizeH="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l="20000" t="24000" r="20000" b="32000"/>
          <a:stretch>
            <a:fillRect/>
          </a:stretch>
        </p:blipFill>
        <p:spPr bwMode="auto">
          <a:xfrm>
            <a:off x="381000" y="990600"/>
            <a:ext cx="8458200" cy="5562600"/>
          </a:xfrm>
          <a:prstGeom prst="rect">
            <a:avLst/>
          </a:prstGeom>
          <a:noFill/>
          <a:ln w="9525">
            <a:noFill/>
            <a:miter lim="800000"/>
            <a:headEnd/>
            <a:tailEnd/>
          </a:ln>
        </p:spPr>
      </p:pic>
      <p:sp>
        <p:nvSpPr>
          <p:cNvPr id="4" name="Rectangle 2"/>
          <p:cNvSpPr txBox="1">
            <a:spLocks noChangeArrowheads="1"/>
          </p:cNvSpPr>
          <p:nvPr/>
        </p:nvSpPr>
        <p:spPr>
          <a:xfrm>
            <a:off x="457200" y="304800"/>
            <a:ext cx="8229600" cy="1219200"/>
          </a:xfrm>
          <a:prstGeom prst="rect">
            <a:avLst/>
          </a:prstGeom>
          <a:noFill/>
        </p:spPr>
        <p:txBody>
          <a:bodyPr lIns="92075" tIns="46038" rIns="92075" bIns="46038"/>
          <a:lstStyle/>
          <a:p>
            <a:pPr lvl="0">
              <a:spcBef>
                <a:spcPct val="0"/>
              </a:spcBef>
              <a:defRPr/>
            </a:pPr>
            <a:r>
              <a:rPr kumimoji="0" lang="en-GB" sz="3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HOW DOES </a:t>
            </a:r>
            <a:r>
              <a:rPr lang="en-GB" sz="3200" b="1" spc="-10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rPr>
              <a:t>RS </a:t>
            </a:r>
            <a:r>
              <a:rPr kumimoji="0" lang="en-GB" sz="3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WORK?</a:t>
            </a:r>
            <a:endParaRPr kumimoji="0" lang="en-GB" sz="3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effectLst>
                  <a:outerShdw blurRad="38100" dist="38100" dir="2700000" algn="tl">
                    <a:srgbClr val="000000">
                      <a:alpha val="43137"/>
                    </a:srgbClr>
                  </a:outerShdw>
                </a:effectLst>
              </a:rPr>
              <a:t>Application of </a:t>
            </a:r>
            <a:r>
              <a:rPr lang="en-GB" b="1" dirty="0" smtClean="0">
                <a:solidFill>
                  <a:schemeClr val="accent2">
                    <a:lumMod val="75000"/>
                  </a:schemeClr>
                </a:solidFill>
                <a:effectLst>
                  <a:outerShdw blurRad="38100" dist="38100" dir="2700000" algn="tl">
                    <a:srgbClr val="000000">
                      <a:alpha val="43137"/>
                    </a:srgbClr>
                  </a:outerShdw>
                </a:effectLst>
              </a:rPr>
              <a:t>RS</a:t>
            </a:r>
            <a:endParaRPr lang="en-US"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pPr marL="457200" indent="-457200"/>
            <a:r>
              <a:rPr lang="en-US" dirty="0" smtClean="0">
                <a:solidFill>
                  <a:schemeClr val="bg1">
                    <a:lumMod val="95000"/>
                    <a:lumOff val="5000"/>
                  </a:schemeClr>
                </a:solidFill>
              </a:rPr>
              <a:t>Clear cut mapping / regeneration assessment</a:t>
            </a:r>
          </a:p>
          <a:p>
            <a:pPr marL="457200" indent="-457200"/>
            <a:r>
              <a:rPr lang="en-US" dirty="0" smtClean="0">
                <a:solidFill>
                  <a:schemeClr val="bg1">
                    <a:lumMod val="95000"/>
                    <a:lumOff val="5000"/>
                  </a:schemeClr>
                </a:solidFill>
              </a:rPr>
              <a:t>Disturbances</a:t>
            </a:r>
          </a:p>
          <a:p>
            <a:pPr marL="457200" indent="-457200"/>
            <a:r>
              <a:rPr lang="en-US" dirty="0" smtClean="0">
                <a:solidFill>
                  <a:schemeClr val="bg1">
                    <a:lumMod val="95000"/>
                    <a:lumOff val="5000"/>
                  </a:schemeClr>
                </a:solidFill>
              </a:rPr>
              <a:t>Infrastructure mapping / operations support</a:t>
            </a:r>
          </a:p>
          <a:p>
            <a:pPr marL="457200" indent="-457200"/>
            <a:r>
              <a:rPr lang="en-US" dirty="0" smtClean="0">
                <a:solidFill>
                  <a:schemeClr val="bg1">
                    <a:lumMod val="95000"/>
                    <a:lumOff val="5000"/>
                  </a:schemeClr>
                </a:solidFill>
              </a:rPr>
              <a:t>Biomass estimation</a:t>
            </a:r>
          </a:p>
          <a:p>
            <a:pPr marL="457200" indent="-457200"/>
            <a:r>
              <a:rPr lang="en-US" dirty="0" smtClean="0">
                <a:solidFill>
                  <a:schemeClr val="bg1">
                    <a:lumMod val="95000"/>
                    <a:lumOff val="5000"/>
                  </a:schemeClr>
                </a:solidFill>
              </a:rPr>
              <a:t>Vegetation density</a:t>
            </a:r>
          </a:p>
          <a:p>
            <a:pPr marL="457200" indent="-457200"/>
            <a:r>
              <a:rPr lang="en-US" dirty="0" smtClean="0">
                <a:solidFill>
                  <a:schemeClr val="bg1">
                    <a:lumMod val="95000"/>
                    <a:lumOff val="5000"/>
                  </a:schemeClr>
                </a:solidFill>
              </a:rPr>
              <a:t>Species inventory</a:t>
            </a:r>
          </a:p>
          <a:p>
            <a:pPr marL="457200" indent="-457200"/>
            <a:r>
              <a:rPr lang="en-US" dirty="0" smtClean="0">
                <a:solidFill>
                  <a:schemeClr val="bg1">
                    <a:lumMod val="95000"/>
                    <a:lumOff val="5000"/>
                  </a:schemeClr>
                </a:solidFill>
              </a:rPr>
              <a:t>Deforestation</a:t>
            </a:r>
          </a:p>
          <a:p>
            <a:pPr marL="457200" indent="-457200"/>
            <a:r>
              <a:rPr lang="en-US" dirty="0" smtClean="0">
                <a:solidFill>
                  <a:schemeClr val="bg1">
                    <a:lumMod val="95000"/>
                    <a:lumOff val="5000"/>
                  </a:schemeClr>
                </a:solidFill>
              </a:rPr>
              <a:t>Species inventory/ habitat mapping</a:t>
            </a:r>
          </a:p>
          <a:p>
            <a:pPr marL="457200" indent="-457200"/>
            <a:r>
              <a:rPr lang="en-US" dirty="0" smtClean="0">
                <a:solidFill>
                  <a:schemeClr val="bg1">
                    <a:lumMod val="95000"/>
                    <a:lumOff val="5000"/>
                  </a:schemeClr>
                </a:solidFill>
              </a:rPr>
              <a:t>Watershed protection</a:t>
            </a:r>
          </a:p>
          <a:p>
            <a:pPr marL="457200" indent="-457200"/>
            <a:r>
              <a:rPr lang="en-US" dirty="0" smtClean="0">
                <a:solidFill>
                  <a:schemeClr val="bg1">
                    <a:lumMod val="95000"/>
                    <a:lumOff val="5000"/>
                  </a:schemeClr>
                </a:solidFill>
              </a:rPr>
              <a:t> Coastal protection</a:t>
            </a:r>
          </a:p>
          <a:p>
            <a:pPr marL="457200" indent="-457200"/>
            <a:r>
              <a:rPr lang="en-US" dirty="0" smtClean="0">
                <a:solidFill>
                  <a:schemeClr val="bg1">
                    <a:lumMod val="95000"/>
                    <a:lumOff val="5000"/>
                  </a:schemeClr>
                </a:solidFill>
              </a:rPr>
              <a:t>Forest health and </a:t>
            </a:r>
            <a:r>
              <a:rPr lang="en-US" dirty="0" err="1" smtClean="0">
                <a:solidFill>
                  <a:schemeClr val="bg1">
                    <a:lumMod val="95000"/>
                    <a:lumOff val="5000"/>
                  </a:schemeClr>
                </a:solidFill>
              </a:rPr>
              <a:t>vigour</a:t>
            </a:r>
            <a:endParaRPr lang="en-US" dirty="0">
              <a:solidFill>
                <a:schemeClr val="bg1">
                  <a:lumMod val="95000"/>
                  <a:lumOff val="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THANK YOU</a:t>
            </a:r>
          </a:p>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FOR YOUR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990600"/>
            <a:ext cx="8229600" cy="914400"/>
          </a:xfrm>
        </p:spPr>
        <p:txBody>
          <a:bodyPr>
            <a:normAutofit fontScale="90000"/>
          </a:bodyPr>
          <a:lstStyle/>
          <a:p>
            <a:r>
              <a:rPr lang="en-US" sz="6700" b="1" dirty="0" smtClean="0">
                <a:solidFill>
                  <a:schemeClr val="accent2">
                    <a:lumMod val="75000"/>
                  </a:schemeClr>
                </a:solidFill>
              </a:rPr>
              <a:t>S</a:t>
            </a:r>
            <a:r>
              <a:rPr lang="en-US" b="1" dirty="0" smtClean="0">
                <a:solidFill>
                  <a:schemeClr val="accent2">
                    <a:lumMod val="75000"/>
                  </a:schemeClr>
                </a:solidFill>
              </a:rPr>
              <a:t>ENSITIVITY &amp; </a:t>
            </a:r>
            <a:r>
              <a:rPr lang="en-US" sz="6700" b="1" dirty="0" smtClean="0">
                <a:solidFill>
                  <a:schemeClr val="accent2">
                    <a:lumMod val="75000"/>
                  </a:schemeClr>
                </a:solidFill>
              </a:rPr>
              <a:t>V</a:t>
            </a:r>
            <a:r>
              <a:rPr lang="en-US" b="1" dirty="0" smtClean="0">
                <a:solidFill>
                  <a:schemeClr val="accent2">
                    <a:lumMod val="75000"/>
                  </a:schemeClr>
                </a:solidFill>
              </a:rPr>
              <a:t>ULNERABILITY </a:t>
            </a:r>
            <a:r>
              <a:rPr lang="en-US" sz="6700" b="1" dirty="0" smtClean="0">
                <a:solidFill>
                  <a:schemeClr val="accent2">
                    <a:lumMod val="75000"/>
                  </a:schemeClr>
                </a:solidFill>
              </a:rPr>
              <a:t>M</a:t>
            </a:r>
            <a:r>
              <a:rPr lang="en-US" b="1" dirty="0" smtClean="0">
                <a:solidFill>
                  <a:schemeClr val="accent2">
                    <a:lumMod val="75000"/>
                  </a:schemeClr>
                </a:solidFill>
              </a:rPr>
              <a:t>APPING </a:t>
            </a:r>
            <a:r>
              <a:rPr lang="en-US" sz="6000" b="1" dirty="0" smtClean="0">
                <a:solidFill>
                  <a:schemeClr val="accent2">
                    <a:lumMod val="75000"/>
                  </a:schemeClr>
                </a:solidFill>
              </a:rPr>
              <a:t>(S&amp;VM)</a:t>
            </a:r>
            <a:endParaRPr lang="en-US" b="1" dirty="0">
              <a:solidFill>
                <a:schemeClr val="accent2">
                  <a:lumMod val="75000"/>
                </a:schemeClr>
              </a:solidFill>
            </a:endParaRPr>
          </a:p>
        </p:txBody>
      </p:sp>
      <p:sp>
        <p:nvSpPr>
          <p:cNvPr id="4" name="Content Placeholder 1"/>
          <p:cNvSpPr>
            <a:spLocks noGrp="1"/>
          </p:cNvSpPr>
          <p:nvPr>
            <p:ph idx="1"/>
          </p:nvPr>
        </p:nvSpPr>
        <p:spPr>
          <a:xfrm>
            <a:off x="381000" y="1981200"/>
            <a:ext cx="8305800" cy="4572000"/>
          </a:xfrm>
        </p:spPr>
        <p:txBody>
          <a:bodyPr>
            <a:noAutofit/>
          </a:bodyPr>
          <a:lstStyle/>
          <a:p>
            <a:r>
              <a:rPr lang="en-US" sz="2400" dirty="0" smtClean="0">
                <a:solidFill>
                  <a:schemeClr val="bg1">
                    <a:lumMod val="95000"/>
                    <a:lumOff val="5000"/>
                  </a:schemeClr>
                </a:solidFill>
              </a:rPr>
              <a:t>Planning tool used in large spatial area</a:t>
            </a:r>
          </a:p>
          <a:p>
            <a:endParaRPr lang="en-US" sz="2400" dirty="0" smtClean="0">
              <a:solidFill>
                <a:schemeClr val="bg1">
                  <a:lumMod val="95000"/>
                  <a:lumOff val="5000"/>
                </a:schemeClr>
              </a:solidFill>
            </a:endParaRPr>
          </a:p>
          <a:p>
            <a:r>
              <a:rPr lang="en-US" sz="2400" dirty="0" smtClean="0">
                <a:solidFill>
                  <a:schemeClr val="bg1">
                    <a:lumMod val="95000"/>
                    <a:lumOff val="5000"/>
                  </a:schemeClr>
                </a:solidFill>
              </a:rPr>
              <a:t>Possibility of application within a coastline less than 10 km </a:t>
            </a:r>
          </a:p>
          <a:p>
            <a:endParaRPr lang="en-US" sz="2400" dirty="0" smtClean="0">
              <a:solidFill>
                <a:schemeClr val="bg1">
                  <a:lumMod val="95000"/>
                  <a:lumOff val="5000"/>
                </a:schemeClr>
              </a:solidFill>
            </a:endParaRPr>
          </a:p>
          <a:p>
            <a:r>
              <a:rPr lang="en-US" sz="2400" dirty="0" smtClean="0">
                <a:solidFill>
                  <a:schemeClr val="bg1">
                    <a:lumMod val="95000"/>
                    <a:lumOff val="5000"/>
                  </a:schemeClr>
                </a:solidFill>
              </a:rPr>
              <a:t>Spatial resolution is dependent on resolution of indicators used &amp; data available </a:t>
            </a:r>
          </a:p>
          <a:p>
            <a:endParaRPr lang="en-US" sz="2400" dirty="0" smtClean="0">
              <a:solidFill>
                <a:schemeClr val="bg1">
                  <a:lumMod val="95000"/>
                  <a:lumOff val="5000"/>
                </a:schemeClr>
              </a:solidFill>
            </a:endParaRPr>
          </a:p>
          <a:p>
            <a:r>
              <a:rPr lang="en-US" sz="2400" dirty="0" smtClean="0">
                <a:solidFill>
                  <a:schemeClr val="bg1">
                    <a:lumMod val="95000"/>
                    <a:lumOff val="5000"/>
                  </a:schemeClr>
                </a:solidFill>
              </a:rPr>
              <a:t>May be determined on the basis of a system’s exposure to existing/potential changes</a:t>
            </a:r>
          </a:p>
          <a:p>
            <a:endParaRPr lang="en-US" sz="2400" dirty="0" smtClean="0">
              <a:solidFill>
                <a:schemeClr val="bg1">
                  <a:lumMod val="95000"/>
                  <a:lumOff val="5000"/>
                </a:schemeClr>
              </a:solidFill>
            </a:endParaRPr>
          </a:p>
          <a:p>
            <a:r>
              <a:rPr lang="en-US" sz="2400" dirty="0" smtClean="0">
                <a:solidFill>
                  <a:schemeClr val="bg1">
                    <a:lumMod val="95000"/>
                    <a:lumOff val="5000"/>
                  </a:schemeClr>
                </a:solidFill>
              </a:rPr>
              <a:t>Moderated by adaptive capacity and resilience, ex: erosion</a:t>
            </a:r>
          </a:p>
          <a:p>
            <a:endParaRPr lang="en-US" sz="2400" dirty="0" smtClean="0">
              <a:solidFill>
                <a:schemeClr val="bg1">
                  <a:lumMod val="95000"/>
                  <a:lumOff val="5000"/>
                </a:schemeClr>
              </a:solidFill>
            </a:endParaRPr>
          </a:p>
          <a:p>
            <a:endParaRPr lang="en-US" sz="24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4294967295"/>
          </p:nvPr>
        </p:nvSpPr>
        <p:spPr>
          <a:xfrm>
            <a:off x="6553200" y="6248400"/>
            <a:ext cx="1905000" cy="457200"/>
          </a:xfrm>
          <a:prstGeom prst="rect">
            <a:avLst/>
          </a:prstGeom>
          <a:noFill/>
        </p:spPr>
        <p:txBody>
          <a:bodyPr/>
          <a:lstStyle/>
          <a:p>
            <a:fld id="{CB5EE8C4-6C7C-4AFC-A14F-DB1135A79916}" type="slidenum">
              <a:rPr lang="en-US"/>
              <a:pPr/>
              <a:t>3</a:t>
            </a:fld>
            <a:endParaRPr lang="en-US"/>
          </a:p>
        </p:txBody>
      </p:sp>
      <p:sp>
        <p:nvSpPr>
          <p:cNvPr id="5124" name="Rectangle 3"/>
          <p:cNvSpPr>
            <a:spLocks noGrp="1" noChangeArrowheads="1"/>
          </p:cNvSpPr>
          <p:nvPr>
            <p:ph type="body" idx="1"/>
          </p:nvPr>
        </p:nvSpPr>
        <p:spPr>
          <a:xfrm>
            <a:off x="457200" y="2057400"/>
            <a:ext cx="8229600" cy="4572000"/>
          </a:xfrm>
          <a:noFill/>
        </p:spPr>
        <p:txBody>
          <a:bodyPr lIns="92075" tIns="46038" rIns="92075" bIns="46038"/>
          <a:lstStyle/>
          <a:p>
            <a:r>
              <a:rPr lang="en-GB" dirty="0" smtClean="0">
                <a:solidFill>
                  <a:schemeClr val="bg1">
                    <a:lumMod val="95000"/>
                    <a:lumOff val="5000"/>
                  </a:schemeClr>
                </a:solidFill>
              </a:rPr>
              <a:t>A technology: hardware &amp; software tools</a:t>
            </a:r>
          </a:p>
          <a:p>
            <a:pPr lvl="1"/>
            <a:endParaRPr lang="en-GB" dirty="0" smtClean="0">
              <a:solidFill>
                <a:schemeClr val="bg1">
                  <a:lumMod val="95000"/>
                  <a:lumOff val="5000"/>
                </a:schemeClr>
              </a:solidFill>
            </a:endParaRPr>
          </a:p>
          <a:p>
            <a:r>
              <a:rPr lang="en-GB" dirty="0" smtClean="0">
                <a:solidFill>
                  <a:schemeClr val="bg1">
                    <a:lumMod val="95000"/>
                    <a:lumOff val="5000"/>
                  </a:schemeClr>
                </a:solidFill>
              </a:rPr>
              <a:t>An information handling strategy</a:t>
            </a:r>
          </a:p>
          <a:p>
            <a:endParaRPr lang="en-GB" dirty="0" smtClean="0">
              <a:solidFill>
                <a:schemeClr val="bg1">
                  <a:lumMod val="95000"/>
                  <a:lumOff val="5000"/>
                </a:schemeClr>
              </a:solidFill>
            </a:endParaRPr>
          </a:p>
          <a:p>
            <a:r>
              <a:rPr lang="en-GB" dirty="0" smtClean="0">
                <a:solidFill>
                  <a:schemeClr val="bg1">
                    <a:lumMod val="95000"/>
                    <a:lumOff val="5000"/>
                  </a:schemeClr>
                </a:solidFill>
              </a:rPr>
              <a:t>Objective: to improve overall decision making</a:t>
            </a:r>
          </a:p>
        </p:txBody>
      </p:sp>
      <p:sp>
        <p:nvSpPr>
          <p:cNvPr id="6" name="Title 2"/>
          <p:cNvSpPr>
            <a:spLocks noGrp="1"/>
          </p:cNvSpPr>
          <p:nvPr>
            <p:ph type="title"/>
          </p:nvPr>
        </p:nvSpPr>
        <p:spPr>
          <a:xfrm>
            <a:off x="304800" y="990600"/>
            <a:ext cx="8229600" cy="914400"/>
          </a:xfrm>
        </p:spPr>
        <p:txBody>
          <a:bodyPr>
            <a:normAutofit fontScale="90000"/>
          </a:bodyPr>
          <a:lstStyle/>
          <a:p>
            <a:r>
              <a:rPr lang="en-US" sz="6700" b="1" dirty="0" smtClean="0">
                <a:solidFill>
                  <a:schemeClr val="accent2">
                    <a:lumMod val="75000"/>
                  </a:schemeClr>
                </a:solidFill>
              </a:rPr>
              <a:t>G</a:t>
            </a:r>
            <a:r>
              <a:rPr lang="en-US" b="1" dirty="0" smtClean="0">
                <a:solidFill>
                  <a:schemeClr val="accent2">
                    <a:lumMod val="75000"/>
                  </a:schemeClr>
                </a:solidFill>
              </a:rPr>
              <a:t>EOGRAPHIC  </a:t>
            </a:r>
            <a:r>
              <a:rPr lang="en-US" sz="6700" b="1" dirty="0" smtClean="0">
                <a:solidFill>
                  <a:schemeClr val="accent2">
                    <a:lumMod val="75000"/>
                  </a:schemeClr>
                </a:solidFill>
              </a:rPr>
              <a:t>I</a:t>
            </a:r>
            <a:r>
              <a:rPr lang="en-US" b="1" dirty="0" smtClean="0">
                <a:solidFill>
                  <a:schemeClr val="accent2">
                    <a:lumMod val="75000"/>
                  </a:schemeClr>
                </a:solidFill>
              </a:rPr>
              <a:t>NFORMATION </a:t>
            </a:r>
            <a:r>
              <a:rPr lang="en-US" sz="6700" b="1" dirty="0" smtClean="0">
                <a:solidFill>
                  <a:schemeClr val="accent2">
                    <a:lumMod val="75000"/>
                  </a:schemeClr>
                </a:solidFill>
              </a:rPr>
              <a:t>S</a:t>
            </a:r>
            <a:r>
              <a:rPr lang="en-US" b="1" dirty="0" smtClean="0">
                <a:solidFill>
                  <a:schemeClr val="accent2">
                    <a:lumMod val="75000"/>
                  </a:schemeClr>
                </a:solidFill>
              </a:rPr>
              <a:t>YSTEM </a:t>
            </a:r>
            <a:r>
              <a:rPr lang="en-US" sz="6000" b="1" dirty="0" smtClean="0">
                <a:solidFill>
                  <a:schemeClr val="accent2">
                    <a:lumMod val="75000"/>
                  </a:schemeClr>
                </a:solidFill>
              </a:rPr>
              <a:t>(GIS)</a:t>
            </a:r>
            <a:endParaRPr lang="en-US"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4294967295"/>
          </p:nvPr>
        </p:nvSpPr>
        <p:spPr>
          <a:xfrm>
            <a:off x="6553200" y="6248400"/>
            <a:ext cx="1905000" cy="457200"/>
          </a:xfrm>
          <a:prstGeom prst="rect">
            <a:avLst/>
          </a:prstGeom>
          <a:noFill/>
        </p:spPr>
        <p:txBody>
          <a:bodyPr/>
          <a:lstStyle/>
          <a:p>
            <a:fld id="{BA2EA6AD-C8CE-46F8-813F-CFAA909EABE3}" type="slidenum">
              <a:rPr lang="en-US"/>
              <a:pPr/>
              <a:t>4</a:t>
            </a:fld>
            <a:endParaRPr lang="en-US"/>
          </a:p>
        </p:txBody>
      </p:sp>
      <p:sp>
        <p:nvSpPr>
          <p:cNvPr id="6147" name="Rectangle 2"/>
          <p:cNvSpPr>
            <a:spLocks noGrp="1" noChangeArrowheads="1"/>
          </p:cNvSpPr>
          <p:nvPr>
            <p:ph type="title"/>
          </p:nvPr>
        </p:nvSpPr>
        <p:spPr>
          <a:noFill/>
        </p:spPr>
        <p:txBody>
          <a:bodyPr lIns="92075" tIns="46038" rIns="92075" bIns="46038"/>
          <a:lstStyle/>
          <a:p>
            <a:r>
              <a:rPr lang="en-GB" b="1" dirty="0" smtClean="0">
                <a:solidFill>
                  <a:schemeClr val="accent2">
                    <a:lumMod val="75000"/>
                  </a:schemeClr>
                </a:solidFill>
              </a:rPr>
              <a:t>GIS: a formal definition</a:t>
            </a:r>
          </a:p>
        </p:txBody>
      </p:sp>
      <p:sp>
        <p:nvSpPr>
          <p:cNvPr id="6148" name="Rectangle 3"/>
          <p:cNvSpPr>
            <a:spLocks noGrp="1" noChangeArrowheads="1"/>
          </p:cNvSpPr>
          <p:nvPr>
            <p:ph type="body" idx="1"/>
          </p:nvPr>
        </p:nvSpPr>
        <p:spPr>
          <a:noFill/>
        </p:spPr>
        <p:txBody>
          <a:bodyPr lIns="92075" tIns="46038" rIns="92075" bIns="46038"/>
          <a:lstStyle/>
          <a:p>
            <a:pPr>
              <a:buFontTx/>
              <a:buNone/>
            </a:pPr>
            <a:r>
              <a:rPr lang="en-GB" i="1" dirty="0" smtClean="0">
                <a:solidFill>
                  <a:schemeClr val="bg1">
                    <a:lumMod val="95000"/>
                    <a:lumOff val="5000"/>
                  </a:schemeClr>
                </a:solidFill>
              </a:rPr>
              <a:t>“A system for capturing, storing, checking, integrating, manipulating, analysing and displaying data which are spatially referenced to the Earth. This is normally considered to involve a spatially referenced computer database and appropriate applications software”</a:t>
            </a:r>
            <a:endParaRPr lang="en-GB"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228600" y="-152400"/>
            <a:ext cx="8686800" cy="4572000"/>
          </a:xfrm>
          <a:prstGeom prst="rect">
            <a:avLst/>
          </a:prstGeom>
        </p:spPr>
        <p:txBody>
          <a:bodyPr vert="horz">
            <a:noAutofit/>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endPar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393700" marR="0" lvl="0" indent="-39370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5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G</a:t>
            </a:r>
            <a: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a:t>
            </a:r>
            <a:r>
              <a:rPr kumimoji="0" lang="en-US" sz="3200" b="0" i="0" u="none" strike="noStrike" kern="1200" cap="none" spc="0" normalizeH="0" noProof="0" dirty="0" smtClean="0">
                <a:ln>
                  <a:noFill/>
                </a:ln>
                <a:solidFill>
                  <a:schemeClr val="bg1">
                    <a:lumMod val="95000"/>
                    <a:lumOff val="5000"/>
                  </a:schemeClr>
                </a:solidFill>
                <a:effectLst/>
                <a:uLnTx/>
                <a:uFillTx/>
                <a:latin typeface="+mn-lt"/>
                <a:ea typeface="+mn-ea"/>
                <a:cs typeface="+mn-cs"/>
              </a:rPr>
              <a:t> </a:t>
            </a:r>
            <a:r>
              <a:rPr kumimoji="0" lang="en-US" sz="2800" b="1"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Geographic</a:t>
            </a:r>
            <a:r>
              <a:rPr kumimoji="0" lang="en-US" sz="2800" b="0"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could be a map, a 3</a:t>
            </a:r>
            <a:r>
              <a:rPr kumimoji="0" lang="en-US" sz="2800" b="0" i="0" u="none" strike="noStrike" kern="1200" cap="none" spc="0" normalizeH="0" noProof="0" dirty="0" smtClean="0">
                <a:ln>
                  <a:noFill/>
                </a:ln>
                <a:solidFill>
                  <a:schemeClr val="bg1">
                    <a:lumMod val="95000"/>
                    <a:lumOff val="5000"/>
                  </a:schemeClr>
                </a:solidFill>
                <a:effectLst/>
                <a:uLnTx/>
                <a:uFillTx/>
                <a:latin typeface="+mn-lt"/>
                <a:ea typeface="+mn-ea"/>
                <a:cs typeface="+mn-cs"/>
              </a:rPr>
              <a:t> D representation of the Earth’s surface or an image.</a:t>
            </a:r>
            <a:r>
              <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r>
            <a:b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br>
            <a:endPar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393700" marR="0" lvl="0" indent="-39370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5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I</a:t>
            </a:r>
            <a: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2800" b="1"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Information </a:t>
            </a:r>
            <a:r>
              <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or the database containing</a:t>
            </a:r>
            <a:r>
              <a:rPr kumimoji="0" lang="en-US" sz="2800" b="0" i="0" u="none" strike="noStrike" kern="1200" cap="none" spc="0" normalizeH="0" noProof="0" dirty="0" smtClean="0">
                <a:ln>
                  <a:noFill/>
                </a:ln>
                <a:solidFill>
                  <a:schemeClr val="bg1">
                    <a:lumMod val="95000"/>
                    <a:lumOff val="5000"/>
                  </a:schemeClr>
                </a:solidFill>
                <a:effectLst/>
                <a:uLnTx/>
                <a:uFillTx/>
                <a:latin typeface="+mn-lt"/>
                <a:ea typeface="+mn-ea"/>
                <a:cs typeface="+mn-cs"/>
              </a:rPr>
              <a:t>  at</a:t>
            </a:r>
            <a:r>
              <a:rPr lang="en-US" sz="2800" dirty="0" smtClean="0">
                <a:solidFill>
                  <a:schemeClr val="bg1">
                    <a:lumMod val="95000"/>
                    <a:lumOff val="5000"/>
                  </a:schemeClr>
                </a:solidFill>
              </a:rPr>
              <a:t>tributes behind each map feature. Ex: an earthquake’s magnitude</a:t>
            </a:r>
            <a:r>
              <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r>
            <a:b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br>
            <a:endPar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393700" marR="0" lvl="0" indent="-39370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5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S</a:t>
            </a:r>
            <a:r>
              <a:rPr kumimoji="0" lang="en-US"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2800" b="1"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System</a:t>
            </a:r>
            <a:r>
              <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lang="en-US" sz="2800" noProof="0" dirty="0" smtClean="0">
                <a:solidFill>
                  <a:schemeClr val="bg1">
                    <a:lumMod val="95000"/>
                    <a:lumOff val="5000"/>
                  </a:schemeClr>
                </a:solidFill>
              </a:rPr>
              <a:t>part is invisible to users but it is this part that makes it possible to analyze </a:t>
            </a:r>
            <a:r>
              <a:rPr lang="en-US" sz="2800" dirty="0" smtClean="0">
                <a:solidFill>
                  <a:schemeClr val="bg1">
                    <a:lumMod val="95000"/>
                    <a:lumOff val="5000"/>
                  </a:schemeClr>
                </a:solidFill>
              </a:rPr>
              <a:t>the map and attributes together. </a:t>
            </a:r>
          </a:p>
          <a:p>
            <a:pPr marL="393700" marR="0" lvl="0" indent="-39370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endParaRPr kumimoji="0" lang="en-US"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1"/>
          </p:nvPr>
        </p:nvSpPr>
        <p:spPr>
          <a:xfrm>
            <a:off x="381000" y="304800"/>
            <a:ext cx="7772400" cy="4419600"/>
          </a:xfrm>
        </p:spPr>
        <p:txBody>
          <a:bodyPr/>
          <a:lstStyle/>
          <a:p>
            <a:pPr>
              <a:buFontTx/>
              <a:buNone/>
            </a:pPr>
            <a:r>
              <a:rPr lang="en-US" dirty="0" smtClean="0">
                <a:solidFill>
                  <a:schemeClr val="bg1">
                    <a:lumMod val="95000"/>
                    <a:lumOff val="5000"/>
                  </a:schemeClr>
                </a:solidFill>
              </a:rPr>
              <a:t>GIS definition</a:t>
            </a:r>
          </a:p>
          <a:p>
            <a:pPr>
              <a:buFontTx/>
              <a:buNone/>
            </a:pPr>
            <a:endParaRPr lang="en-US" sz="2200" dirty="0" smtClean="0">
              <a:solidFill>
                <a:schemeClr val="bg1">
                  <a:lumMod val="95000"/>
                  <a:lumOff val="5000"/>
                </a:schemeClr>
              </a:solidFill>
            </a:endParaRPr>
          </a:p>
          <a:p>
            <a:pPr>
              <a:buFontTx/>
              <a:buNone/>
            </a:pPr>
            <a:r>
              <a:rPr lang="en-US" sz="2500" dirty="0" smtClean="0">
                <a:solidFill>
                  <a:schemeClr val="bg1">
                    <a:lumMod val="95000"/>
                    <a:lumOff val="5000"/>
                  </a:schemeClr>
                </a:solidFill>
              </a:rPr>
              <a:t>“… a special case of information system where the database consists of observation son spatially distributed features, activities or events, which are definable in space as points, lines or area. A geographic information systems manipulates data about these points, lines and areas to retrieve data for ad hoc queries and analyses”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4294967295"/>
          </p:nvPr>
        </p:nvSpPr>
        <p:spPr>
          <a:xfrm>
            <a:off x="6553200" y="6248400"/>
            <a:ext cx="1905000" cy="457200"/>
          </a:xfrm>
          <a:prstGeom prst="rect">
            <a:avLst/>
          </a:prstGeom>
          <a:noFill/>
        </p:spPr>
        <p:txBody>
          <a:bodyPr/>
          <a:lstStyle/>
          <a:p>
            <a:fld id="{E4FCAC23-EFED-43C6-BA0E-904AF57D937B}" type="slidenum">
              <a:rPr lang="en-US"/>
              <a:pPr/>
              <a:t>7</a:t>
            </a:fld>
            <a:endParaRPr lang="en-US"/>
          </a:p>
        </p:txBody>
      </p:sp>
      <p:sp>
        <p:nvSpPr>
          <p:cNvPr id="8195" name="Rectangle 2"/>
          <p:cNvSpPr>
            <a:spLocks noGrp="1" noChangeArrowheads="1"/>
          </p:cNvSpPr>
          <p:nvPr>
            <p:ph type="title"/>
          </p:nvPr>
        </p:nvSpPr>
        <p:spPr>
          <a:noFill/>
        </p:spPr>
        <p:txBody>
          <a:bodyPr lIns="92075" tIns="46038" rIns="92075" bIns="46038"/>
          <a:lstStyle/>
          <a:p>
            <a:r>
              <a:rPr lang="en-GB" b="1" dirty="0" smtClean="0">
                <a:solidFill>
                  <a:schemeClr val="accent2">
                    <a:lumMod val="75000"/>
                  </a:schemeClr>
                </a:solidFill>
              </a:rPr>
              <a:t>Why is GIS unique?</a:t>
            </a:r>
          </a:p>
        </p:txBody>
      </p:sp>
      <p:sp>
        <p:nvSpPr>
          <p:cNvPr id="8196" name="Rectangle 3"/>
          <p:cNvSpPr>
            <a:spLocks noGrp="1" noChangeArrowheads="1"/>
          </p:cNvSpPr>
          <p:nvPr>
            <p:ph type="body" idx="1"/>
          </p:nvPr>
        </p:nvSpPr>
        <p:spPr>
          <a:noFill/>
        </p:spPr>
        <p:txBody>
          <a:bodyPr lIns="92075" tIns="46038" rIns="92075" bIns="46038"/>
          <a:lstStyle/>
          <a:p>
            <a:endParaRPr lang="en-GB" dirty="0" smtClean="0">
              <a:solidFill>
                <a:schemeClr val="bg1">
                  <a:lumMod val="95000"/>
                  <a:lumOff val="5000"/>
                </a:schemeClr>
              </a:solidFill>
            </a:endParaRPr>
          </a:p>
          <a:p>
            <a:r>
              <a:rPr lang="en-GB" dirty="0" smtClean="0">
                <a:solidFill>
                  <a:schemeClr val="bg1">
                    <a:lumMod val="95000"/>
                    <a:lumOff val="5000"/>
                  </a:schemeClr>
                </a:solidFill>
              </a:rPr>
              <a:t>GIS handles SPATIAL information</a:t>
            </a:r>
          </a:p>
          <a:p>
            <a:pPr lvl="1"/>
            <a:r>
              <a:rPr lang="en-GB" dirty="0" smtClean="0">
                <a:solidFill>
                  <a:schemeClr val="bg1">
                    <a:lumMod val="95000"/>
                    <a:lumOff val="5000"/>
                  </a:schemeClr>
                </a:solidFill>
              </a:rPr>
              <a:t>Information referenced by its location in space</a:t>
            </a:r>
          </a:p>
          <a:p>
            <a:endParaRPr lang="en-GB" dirty="0" smtClean="0">
              <a:solidFill>
                <a:schemeClr val="bg1">
                  <a:lumMod val="95000"/>
                  <a:lumOff val="5000"/>
                </a:schemeClr>
              </a:solidFill>
            </a:endParaRPr>
          </a:p>
          <a:p>
            <a:r>
              <a:rPr lang="en-GB" dirty="0" smtClean="0">
                <a:solidFill>
                  <a:schemeClr val="bg1">
                    <a:lumMod val="95000"/>
                    <a:lumOff val="5000"/>
                  </a:schemeClr>
                </a:solidFill>
              </a:rPr>
              <a:t>GIS makes connections between activities based on spatial proximity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p>
            <a:fld id="{324FF9D8-DA92-404C-A81F-04CC23D25EC3}" type="slidenum">
              <a:rPr lang="en-US">
                <a:solidFill>
                  <a:schemeClr val="accent1">
                    <a:lumMod val="75000"/>
                  </a:schemeClr>
                </a:solidFill>
                <a:latin typeface="+mj-lt"/>
              </a:rPr>
              <a:pPr/>
              <a:t>8</a:t>
            </a:fld>
            <a:endParaRPr lang="en-US">
              <a:solidFill>
                <a:schemeClr val="accent1">
                  <a:lumMod val="75000"/>
                </a:schemeClr>
              </a:solidFill>
              <a:latin typeface="+mj-lt"/>
            </a:endParaRPr>
          </a:p>
        </p:txBody>
      </p:sp>
      <p:sp>
        <p:nvSpPr>
          <p:cNvPr id="12291" name="Rectangle 2"/>
          <p:cNvSpPr>
            <a:spLocks noGrp="1" noChangeArrowheads="1"/>
          </p:cNvSpPr>
          <p:nvPr>
            <p:ph type="title"/>
          </p:nvPr>
        </p:nvSpPr>
        <p:spPr>
          <a:noFill/>
        </p:spPr>
        <p:txBody>
          <a:bodyPr lIns="92075" tIns="46038" rIns="92075" bIns="46038"/>
          <a:lstStyle/>
          <a:p>
            <a:r>
              <a:rPr lang="en-GB" b="1" dirty="0" smtClean="0">
                <a:solidFill>
                  <a:schemeClr val="accent2">
                    <a:lumMod val="75000"/>
                  </a:schemeClr>
                </a:solidFill>
              </a:rPr>
              <a:t>GIS components</a:t>
            </a:r>
          </a:p>
        </p:txBody>
      </p:sp>
      <p:sp>
        <p:nvSpPr>
          <p:cNvPr id="12292" name="Rectangle 3"/>
          <p:cNvSpPr>
            <a:spLocks noChangeArrowheads="1"/>
          </p:cNvSpPr>
          <p:nvPr/>
        </p:nvSpPr>
        <p:spPr bwMode="auto">
          <a:xfrm>
            <a:off x="5075238" y="5237163"/>
            <a:ext cx="3001962" cy="706437"/>
          </a:xfrm>
          <a:prstGeom prst="rect">
            <a:avLst/>
          </a:prstGeom>
          <a:noFill/>
          <a:ln w="9525">
            <a:noFill/>
            <a:miter lim="800000"/>
            <a:headEnd/>
            <a:tailEnd/>
          </a:ln>
        </p:spPr>
        <p:txBody>
          <a:bodyPr wrap="none" lIns="19050" tIns="26988" rIns="19050" bIns="26988"/>
          <a:lstStyle/>
          <a:p>
            <a:pPr algn="ctr">
              <a:lnSpc>
                <a:spcPts val="2800"/>
              </a:lnSpc>
              <a:tabLst>
                <a:tab pos="355600" algn="l"/>
                <a:tab pos="711200" algn="l"/>
                <a:tab pos="1079500" algn="l"/>
              </a:tabLst>
            </a:pPr>
            <a:r>
              <a:rPr lang="en-GB">
                <a:solidFill>
                  <a:schemeClr val="accent1">
                    <a:lumMod val="75000"/>
                  </a:schemeClr>
                </a:solidFill>
                <a:latin typeface="+mj-lt"/>
              </a:rPr>
              <a:t>Specific applications / </a:t>
            </a:r>
            <a:br>
              <a:rPr lang="en-GB">
                <a:solidFill>
                  <a:schemeClr val="accent1">
                    <a:lumMod val="75000"/>
                  </a:schemeClr>
                </a:solidFill>
                <a:latin typeface="+mj-lt"/>
              </a:rPr>
            </a:br>
            <a:r>
              <a:rPr lang="en-GB">
                <a:solidFill>
                  <a:schemeClr val="accent1">
                    <a:lumMod val="75000"/>
                  </a:schemeClr>
                </a:solidFill>
                <a:latin typeface="+mj-lt"/>
              </a:rPr>
              <a:t>decision making objectives</a:t>
            </a:r>
          </a:p>
        </p:txBody>
      </p:sp>
      <p:sp>
        <p:nvSpPr>
          <p:cNvPr id="14342" name="Rectangle 6"/>
          <p:cNvSpPr>
            <a:spLocks noChangeArrowheads="1"/>
          </p:cNvSpPr>
          <p:nvPr/>
        </p:nvSpPr>
        <p:spPr bwMode="auto">
          <a:xfrm>
            <a:off x="5715000" y="3276600"/>
            <a:ext cx="1025525" cy="1854200"/>
          </a:xfrm>
          <a:prstGeom prst="rect">
            <a:avLst/>
          </a:prstGeom>
          <a:noFill/>
          <a:ln w="9525">
            <a:noFill/>
            <a:miter lim="800000"/>
            <a:headEnd/>
            <a:tailEnd/>
          </a:ln>
          <a:effectLst/>
        </p:spPr>
        <p:txBody>
          <a:bodyPr wrap="none" lIns="19050" tIns="26988" rIns="19050" bIns="26988"/>
          <a:lstStyle/>
          <a:p>
            <a:pPr>
              <a:lnSpc>
                <a:spcPts val="17700"/>
              </a:lnSpc>
              <a:tabLst>
                <a:tab pos="355600" algn="l"/>
                <a:tab pos="711200" algn="l"/>
                <a:tab pos="1079500" algn="l"/>
              </a:tabLst>
              <a:defRPr/>
            </a:pPr>
            <a:r>
              <a:rPr lang="en-GB" sz="13800" dirty="0">
                <a:solidFill>
                  <a:schemeClr val="accent1">
                    <a:lumMod val="75000"/>
                  </a:schemeClr>
                </a:solidFill>
                <a:effectLst>
                  <a:outerShdw blurRad="38100" dist="38100" dir="2700000" algn="tl">
                    <a:srgbClr val="C0C0C0"/>
                  </a:outerShdw>
                </a:effectLst>
                <a:latin typeface="+mj-lt"/>
              </a:rPr>
              <a:t>?</a:t>
            </a:r>
          </a:p>
        </p:txBody>
      </p:sp>
      <p:sp>
        <p:nvSpPr>
          <p:cNvPr id="12301" name="Rectangle 12"/>
          <p:cNvSpPr>
            <a:spLocks noChangeArrowheads="1"/>
          </p:cNvSpPr>
          <p:nvPr/>
        </p:nvSpPr>
        <p:spPr bwMode="auto">
          <a:xfrm>
            <a:off x="1600200" y="2139950"/>
            <a:ext cx="2247901" cy="706438"/>
          </a:xfrm>
          <a:prstGeom prst="rect">
            <a:avLst/>
          </a:prstGeom>
          <a:noFill/>
          <a:ln w="9525">
            <a:noFill/>
            <a:miter lim="800000"/>
            <a:headEnd/>
            <a:tailEnd/>
          </a:ln>
        </p:spPr>
        <p:txBody>
          <a:bodyPr wrap="none" lIns="19050" tIns="26988" rIns="19050" bIns="26988"/>
          <a:lstStyle/>
          <a:p>
            <a:pPr algn="r">
              <a:lnSpc>
                <a:spcPts val="2800"/>
              </a:lnSpc>
              <a:tabLst>
                <a:tab pos="355600" algn="l"/>
                <a:tab pos="711200" algn="l"/>
                <a:tab pos="1079500" algn="l"/>
              </a:tabLst>
            </a:pPr>
            <a:r>
              <a:rPr lang="en-GB" dirty="0" smtClean="0">
                <a:solidFill>
                  <a:schemeClr val="accent1">
                    <a:lumMod val="75000"/>
                  </a:schemeClr>
                </a:solidFill>
                <a:latin typeface="+mj-lt"/>
              </a:rPr>
              <a:t>Spatial data</a:t>
            </a:r>
            <a:endParaRPr lang="en-GB" dirty="0">
              <a:solidFill>
                <a:schemeClr val="accent1">
                  <a:lumMod val="75000"/>
                </a:schemeClr>
              </a:solidFill>
              <a:latin typeface="+mj-lt"/>
            </a:endParaRPr>
          </a:p>
        </p:txBody>
      </p:sp>
      <p:sp>
        <p:nvSpPr>
          <p:cNvPr id="14349" name="Rectangle 13"/>
          <p:cNvSpPr>
            <a:spLocks noChangeArrowheads="1"/>
          </p:cNvSpPr>
          <p:nvPr/>
        </p:nvSpPr>
        <p:spPr bwMode="auto">
          <a:xfrm>
            <a:off x="1590675" y="5211763"/>
            <a:ext cx="2684463" cy="706437"/>
          </a:xfrm>
          <a:prstGeom prst="rect">
            <a:avLst/>
          </a:prstGeom>
          <a:noFill/>
          <a:ln w="9525">
            <a:noFill/>
            <a:miter lim="800000"/>
            <a:headEnd/>
            <a:tailEnd/>
          </a:ln>
          <a:effectLst/>
        </p:spPr>
        <p:txBody>
          <a:bodyPr wrap="none" lIns="19050" tIns="26988" rIns="19050" bIns="26988"/>
          <a:lstStyle/>
          <a:p>
            <a:pPr algn="ctr">
              <a:lnSpc>
                <a:spcPts val="2800"/>
              </a:lnSpc>
              <a:tabLst>
                <a:tab pos="355600" algn="l"/>
                <a:tab pos="711200" algn="l"/>
                <a:tab pos="1079500" algn="l"/>
              </a:tabLst>
              <a:defRPr/>
            </a:pPr>
            <a:r>
              <a:rPr lang="en-GB" dirty="0">
                <a:solidFill>
                  <a:schemeClr val="accent1">
                    <a:lumMod val="75000"/>
                  </a:schemeClr>
                </a:solidFill>
                <a:effectLst>
                  <a:outerShdw blurRad="38100" dist="38100" dir="2700000" algn="tl">
                    <a:srgbClr val="C0C0C0"/>
                  </a:outerShdw>
                </a:effectLst>
                <a:latin typeface="+mj-lt"/>
              </a:rPr>
              <a:t>Computer </a:t>
            </a:r>
            <a:r>
              <a:rPr lang="en-GB" dirty="0">
                <a:solidFill>
                  <a:schemeClr val="accent1">
                    <a:lumMod val="75000"/>
                  </a:schemeClr>
                </a:solidFill>
                <a:latin typeface="+mj-lt"/>
              </a:rPr>
              <a:t>hardware</a:t>
            </a:r>
            <a:r>
              <a:rPr lang="en-GB" dirty="0">
                <a:solidFill>
                  <a:schemeClr val="accent1">
                    <a:lumMod val="75000"/>
                  </a:schemeClr>
                </a:solidFill>
                <a:effectLst>
                  <a:outerShdw blurRad="38100" dist="38100" dir="2700000" algn="tl">
                    <a:srgbClr val="C0C0C0"/>
                  </a:outerShdw>
                </a:effectLst>
                <a:latin typeface="+mj-lt"/>
              </a:rPr>
              <a:t> / </a:t>
            </a:r>
            <a:br>
              <a:rPr lang="en-GB" dirty="0">
                <a:solidFill>
                  <a:schemeClr val="accent1">
                    <a:lumMod val="75000"/>
                  </a:schemeClr>
                </a:solidFill>
                <a:effectLst>
                  <a:outerShdw blurRad="38100" dist="38100" dir="2700000" algn="tl">
                    <a:srgbClr val="C0C0C0"/>
                  </a:outerShdw>
                </a:effectLst>
                <a:latin typeface="+mj-lt"/>
              </a:rPr>
            </a:br>
            <a:r>
              <a:rPr lang="en-GB" dirty="0">
                <a:solidFill>
                  <a:schemeClr val="accent1">
                    <a:lumMod val="75000"/>
                  </a:schemeClr>
                </a:solidFill>
                <a:effectLst>
                  <a:outerShdw blurRad="38100" dist="38100" dir="2700000" algn="tl">
                    <a:srgbClr val="C0C0C0"/>
                  </a:outerShdw>
                </a:effectLst>
                <a:latin typeface="+mj-lt"/>
              </a:rPr>
              <a:t>software tools</a:t>
            </a:r>
          </a:p>
        </p:txBody>
      </p:sp>
      <p:pic>
        <p:nvPicPr>
          <p:cNvPr id="15" name="Picture 15"/>
          <p:cNvPicPr>
            <a:picLocks noChangeAspect="1" noChangeArrowheads="1"/>
          </p:cNvPicPr>
          <p:nvPr/>
        </p:nvPicPr>
        <p:blipFill>
          <a:blip r:embed="rId3" cstate="print"/>
          <a:srcRect/>
          <a:stretch>
            <a:fillRect/>
          </a:stretch>
        </p:blipFill>
        <p:spPr bwMode="auto">
          <a:xfrm>
            <a:off x="2038350" y="3276600"/>
            <a:ext cx="1847850" cy="19050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l="20664" t="8602" r="2583" b="5376"/>
          <a:stretch>
            <a:fillRect/>
          </a:stretch>
        </p:blipFill>
        <p:spPr bwMode="auto">
          <a:xfrm>
            <a:off x="3810000" y="1752600"/>
            <a:ext cx="1584960" cy="1219200"/>
          </a:xfrm>
          <a:prstGeom prst="ellipse">
            <a:avLst/>
          </a:prstGeom>
          <a:ln>
            <a:noFill/>
          </a:ln>
          <a:effectLst>
            <a:softEdge rad="112500"/>
          </a:effectLst>
        </p:spPr>
      </p:pic>
      <p:pic>
        <p:nvPicPr>
          <p:cNvPr id="12294" name="Picture 5"/>
          <p:cNvPicPr>
            <a:picLocks noChangeArrowheads="1"/>
          </p:cNvPicPr>
          <p:nvPr/>
        </p:nvPicPr>
        <p:blipFill>
          <a:blip r:embed="rId5" cstate="print"/>
          <a:srcRect/>
          <a:stretch>
            <a:fillRect/>
          </a:stretch>
        </p:blipFill>
        <p:spPr bwMode="auto">
          <a:xfrm>
            <a:off x="4800600" y="1752600"/>
            <a:ext cx="1127125" cy="1819275"/>
          </a:xfrm>
          <a:prstGeom prst="rect">
            <a:avLst/>
          </a:prstGeom>
          <a:noFill/>
          <a:ln w="9525">
            <a:noFill/>
            <a:miter lim="800000"/>
            <a:headEnd/>
            <a:tailEnd/>
          </a:ln>
        </p:spPr>
      </p:pic>
      <p:sp>
        <p:nvSpPr>
          <p:cNvPr id="17" name="Isosceles Triangle 16"/>
          <p:cNvSpPr/>
          <p:nvPr/>
        </p:nvSpPr>
        <p:spPr>
          <a:xfrm>
            <a:off x="3429000" y="2286000"/>
            <a:ext cx="2514600" cy="2362200"/>
          </a:xfrm>
          <a:prstGeom prst="triangle">
            <a:avLst/>
          </a:prstGeom>
          <a:noFill/>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smtClean="0">
                <a:solidFill>
                  <a:schemeClr val="accent1">
                    <a:lumMod val="75000"/>
                  </a:schemeClr>
                </a:solidFill>
                <a:latin typeface="+mj-lt"/>
              </a:rPr>
              <a:t>GIS</a:t>
            </a:r>
            <a:endParaRPr lang="en-US" sz="5400" dirty="0">
              <a:solidFill>
                <a:schemeClr val="accent1">
                  <a:lumMod val="75000"/>
                </a:schemeClr>
              </a:solidFill>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24000" t="44457" r="19000" b="10000"/>
          <a:stretch>
            <a:fillRect/>
          </a:stretch>
        </p:blipFill>
        <p:spPr bwMode="auto">
          <a:xfrm>
            <a:off x="457200" y="381000"/>
            <a:ext cx="8229600" cy="6172200"/>
          </a:xfrm>
          <a:prstGeom prst="rect">
            <a:avLst/>
          </a:prstGeom>
          <a:noFill/>
          <a:ln w="9525">
            <a:noFill/>
            <a:miter lim="800000"/>
            <a:headEnd/>
            <a:tailEnd/>
          </a:ln>
        </p:spPr>
      </p:pic>
      <p:sp>
        <p:nvSpPr>
          <p:cNvPr id="4" name="TextBox 3"/>
          <p:cNvSpPr txBox="1"/>
          <p:nvPr/>
        </p:nvSpPr>
        <p:spPr>
          <a:xfrm>
            <a:off x="304800" y="2819400"/>
            <a:ext cx="8534400" cy="646331"/>
          </a:xfrm>
          <a:prstGeom prst="rect">
            <a:avLst/>
          </a:prstGeom>
          <a:noFill/>
        </p:spPr>
        <p:txBody>
          <a:bodyPr wrap="square" rtlCol="0">
            <a:spAutoFit/>
          </a:bodyPr>
          <a:lstStyle/>
          <a:p>
            <a:pPr algn="ctr"/>
            <a:r>
              <a:rPr lang="en-US" sz="3600" b="1" dirty="0" smtClean="0">
                <a:effectLst>
                  <a:outerShdw blurRad="38100" dist="38100" dir="2700000" algn="tl">
                    <a:srgbClr val="000000">
                      <a:alpha val="43137"/>
                    </a:srgbClr>
                  </a:outerShdw>
                </a:effectLst>
              </a:rPr>
              <a:t>GIS MAP</a:t>
            </a:r>
            <a:endParaRPr lang="en-US" sz="3600" b="1" dirty="0">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687</TotalTime>
  <Words>407</Words>
  <Application>Microsoft Office PowerPoint</Application>
  <PresentationFormat>On-screen Show (4:3)</PresentationFormat>
  <Paragraphs>77</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Paper</vt:lpstr>
      <vt:lpstr>Training Session on Essential Features of an Integrated Coastal Zone Planning  and Management</vt:lpstr>
      <vt:lpstr>SENSITIVITY &amp; VULNERABILITY MAPPING (S&amp;VM)</vt:lpstr>
      <vt:lpstr>GEOGRAPHIC  INFORMATION SYSTEM (GIS)</vt:lpstr>
      <vt:lpstr>GIS: a formal definition</vt:lpstr>
      <vt:lpstr>Slide 5</vt:lpstr>
      <vt:lpstr>Slide 6</vt:lpstr>
      <vt:lpstr>Why is GIS unique?</vt:lpstr>
      <vt:lpstr>GIS components</vt:lpstr>
      <vt:lpstr>Slide 9</vt:lpstr>
      <vt:lpstr>Slide 10</vt:lpstr>
      <vt:lpstr>Slide 11</vt:lpstr>
      <vt:lpstr>Slide 12</vt:lpstr>
      <vt:lpstr>Application of RS</vt:lpstr>
      <vt:lpstr>Slide 14</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21</cp:revision>
  <dcterms:created xsi:type="dcterms:W3CDTF">2011-10-16T15:29:09Z</dcterms:created>
  <dcterms:modified xsi:type="dcterms:W3CDTF">2012-02-02T19:11:25Z</dcterms:modified>
</cp:coreProperties>
</file>